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52" r:id="rId3"/>
    <p:sldId id="545" r:id="rId4"/>
    <p:sldId id="316" r:id="rId5"/>
    <p:sldId id="317" r:id="rId6"/>
    <p:sldId id="315" r:id="rId7"/>
    <p:sldId id="318" r:id="rId8"/>
    <p:sldId id="319" r:id="rId9"/>
    <p:sldId id="320" r:id="rId10"/>
    <p:sldId id="321" r:id="rId11"/>
    <p:sldId id="322" r:id="rId12"/>
    <p:sldId id="323" r:id="rId13"/>
    <p:sldId id="407" r:id="rId14"/>
    <p:sldId id="354" r:id="rId15"/>
    <p:sldId id="355" r:id="rId16"/>
    <p:sldId id="356" r:id="rId17"/>
    <p:sldId id="357" r:id="rId18"/>
    <p:sldId id="329" r:id="rId19"/>
    <p:sldId id="330" r:id="rId20"/>
    <p:sldId id="331" r:id="rId21"/>
    <p:sldId id="332" r:id="rId22"/>
    <p:sldId id="333" r:id="rId23"/>
    <p:sldId id="338" r:id="rId24"/>
    <p:sldId id="339" r:id="rId25"/>
    <p:sldId id="343" r:id="rId26"/>
    <p:sldId id="335" r:id="rId27"/>
    <p:sldId id="336" r:id="rId28"/>
    <p:sldId id="337" r:id="rId29"/>
    <p:sldId id="573" r:id="rId30"/>
    <p:sldId id="334" r:id="rId31"/>
    <p:sldId id="342" r:id="rId32"/>
    <p:sldId id="347" r:id="rId33"/>
    <p:sldId id="344" r:id="rId34"/>
    <p:sldId id="345" r:id="rId35"/>
    <p:sldId id="346" r:id="rId36"/>
    <p:sldId id="348" r:id="rId37"/>
    <p:sldId id="5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3/21/25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3/21/25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/>
              <a:t>Zr alloys were developed to improve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559492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0B6-3F8C-FF4D-A150-7B07ACA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8354-690C-9A4E-845C-374B1E17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Fission gas release</a:t>
            </a:r>
          </a:p>
          <a:p>
            <a:pPr lvl="1"/>
            <a:r>
              <a:rPr lang="en-US" dirty="0"/>
              <a:t>experiments fall into post-irradiation annealing, or in-pile</a:t>
            </a:r>
          </a:p>
          <a:p>
            <a:r>
              <a:rPr lang="en-US" dirty="0"/>
              <a:t>Showed Booth model equations for post-irradiation annealing and in-pile release</a:t>
            </a:r>
          </a:p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2-stage FGR model</a:t>
            </a:r>
          </a:p>
          <a:p>
            <a:r>
              <a:rPr lang="en-US" dirty="0"/>
              <a:t>Three component diffusion (intrinsic, RED, RDD)</a:t>
            </a:r>
          </a:p>
          <a:p>
            <a:r>
              <a:rPr lang="en-US" dirty="0"/>
              <a:t>Swelling/dimensional change</a:t>
            </a:r>
          </a:p>
          <a:p>
            <a:pPr lvl="1"/>
            <a:r>
              <a:rPr lang="en-US" dirty="0"/>
              <a:t>densification, thermal expansion, solid/gas fission product swelling, creep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FCECC-1AE9-C442-A2D5-B7DDF2C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prismatic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67" y="57081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is corresponding anisotropy in the defect behavior within the unit cell</a:t>
            </a:r>
          </a:p>
          <a:p>
            <a:r>
              <a:rPr lang="en-US" dirty="0"/>
              <a:t>There is also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 – defect generation</a:t>
            </a:r>
          </a:p>
          <a:p>
            <a:pPr lvl="1"/>
            <a:r>
              <a:rPr lang="en-US" dirty="0"/>
              <a:t>Slow growth – defect accumulation,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2077"/>
            <a:ext cx="5811078" cy="4144088"/>
          </a:xfrm>
        </p:spPr>
        <p:txBody>
          <a:bodyPr/>
          <a:lstStyle/>
          <a:p>
            <a:r>
              <a:rPr lang="en-US" sz="2200" dirty="0"/>
              <a:t>Creep impacts fuel performance by shrinking the gap and then conforming to the pellets</a:t>
            </a:r>
          </a:p>
          <a:p>
            <a:r>
              <a:rPr lang="en-US" sz="2200" dirty="0">
                <a:latin typeface="Arial" charset="0"/>
                <a:cs typeface="Arial" charset="0"/>
              </a:rPr>
              <a:t>a) before “fuel-cladding” interaction: </a:t>
            </a:r>
            <a:r>
              <a:rPr lang="en-US" sz="2200" dirty="0"/>
              <a:t>The stress due to coolant pressure exceeds the internal stress from the gap; The diameter decreases due to thermal creep and irradiation creep, where the thermal creep decreases rapidly as irradiation damage builds up; The length increases due to anisotropic creep and irradiation growth</a:t>
            </a:r>
            <a:endParaRPr lang="en-US" sz="2200" dirty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9798"/>
            <a:ext cx="5885962" cy="4306367"/>
          </a:xfrm>
        </p:spPr>
        <p:txBody>
          <a:bodyPr/>
          <a:lstStyle/>
          <a:p>
            <a:r>
              <a:rPr lang="en-US" sz="1900" dirty="0">
                <a:latin typeface="Arial" charset="0"/>
                <a:cs typeface="Arial" charset="0"/>
              </a:rPr>
              <a:t>b) start of “fuel-cladding” interaction: </a:t>
            </a:r>
            <a:r>
              <a:rPr lang="en-US" sz="1900" dirty="0"/>
              <a:t>At the contact points the diameter increases, causing some contraction in rod length, and the expanding fuel imparts a local axial tensile stress on the rod, causing an increase in length; Irradiation growth causes an increase in rod length; The net change in length is the sum of the various inputs, but the net is an increase in rod length</a:t>
            </a:r>
            <a:endParaRPr lang="en-US" sz="1900" dirty="0">
              <a:latin typeface="Arial" charset="0"/>
              <a:cs typeface="Arial" charset="0"/>
            </a:endParaRPr>
          </a:p>
          <a:p>
            <a:r>
              <a:rPr lang="en-US" sz="1900" dirty="0">
                <a:latin typeface="Arial" charset="0"/>
                <a:cs typeface="Arial" charset="0"/>
              </a:rPr>
              <a:t>c) “fuel-cladding interaction” over most of fuel column: </a:t>
            </a:r>
            <a:r>
              <a:rPr lang="en-US" sz="1900" dirty="0"/>
              <a:t>The fuel pellets stress the cladding outward, increasing the diameter of the rod; Anisotropic creep decreases the rod length; Axial pellet-cladding stresses and irradiation growth increase the rod length; The net change in rod length can become negative</a:t>
            </a:r>
            <a:endParaRPr lang="en-US" sz="1900" dirty="0">
              <a:latin typeface="Arial" charset="0"/>
              <a:cs typeface="Arial" charset="0"/>
            </a:endParaRPr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  <a:br>
              <a:rPr lang="en-US" dirty="0"/>
            </a:b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0652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Increases the effective ductility in high irradiated material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brittle-like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AC2CBE-435F-E403-81C3-29CC2616C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99" y="3841748"/>
            <a:ext cx="3919445" cy="26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to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(lower stress)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DC6B4-D477-1E62-FC7C-9AE4EA83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11F4-6D79-058C-B045-573184FC2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7722-03A5-00BD-7DA3-F56A4E1B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 (power law creep)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2973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typically has little effect on diffusional creep (but can increase defect concentrations)</a:t>
            </a:r>
          </a:p>
          <a:p>
            <a:r>
              <a:rPr lang="en-US" dirty="0"/>
              <a:t>Primary impact is accelerating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825" y="313676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sz="2000" dirty="0"/>
              <a:t>Like other materials, the fuel also undergoes creep</a:t>
            </a:r>
          </a:p>
          <a:p>
            <a:r>
              <a:rPr lang="en-US" sz="2000" dirty="0"/>
              <a:t>The fuel creep (In UO2) is a combination of diffusion creep and irradiation creep</a:t>
            </a:r>
          </a:p>
          <a:p>
            <a:r>
              <a:rPr lang="en-US" sz="2000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9983</TotalTime>
  <Words>2320</Words>
  <Application>Microsoft Macintosh PowerPoint</Application>
  <PresentationFormat>Widescreen</PresentationFormat>
  <Paragraphs>323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Last Time</vt:lpstr>
      <vt:lpstr>Fuel Swelling/Dimensional Change Cont…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Creep</vt:lpstr>
      <vt:lpstr>Zirconium Hydrides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111</cp:revision>
  <dcterms:created xsi:type="dcterms:W3CDTF">2020-02-19T20:03:05Z</dcterms:created>
  <dcterms:modified xsi:type="dcterms:W3CDTF">2025-03-21T15:46:52Z</dcterms:modified>
</cp:coreProperties>
</file>